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7" r:id="rId4"/>
    <p:sldId id="266" r:id="rId5"/>
    <p:sldId id="258" r:id="rId6"/>
    <p:sldId id="259" r:id="rId7"/>
    <p:sldId id="267" r:id="rId8"/>
    <p:sldId id="260" r:id="rId9"/>
    <p:sldId id="261" r:id="rId10"/>
    <p:sldId id="262" r:id="rId11"/>
    <p:sldId id="263" r:id="rId12"/>
    <p:sldId id="264"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F733802A-1535-4D21-82C7-528695F51E6F}" type="datetimeFigureOut">
              <a:rPr lang="nl-NL" smtClean="0"/>
              <a:t>12-1-2018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399477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F733802A-1535-4D21-82C7-528695F51E6F}" type="datetimeFigureOut">
              <a:rPr lang="nl-NL" smtClean="0"/>
              <a:t>12-1-2018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2886430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F733802A-1535-4D21-82C7-528695F51E6F}" type="datetimeFigureOut">
              <a:rPr lang="nl-NL" smtClean="0"/>
              <a:t>12-1-2018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03EA457-81B3-4114-8EF5-BED42BF916EB}"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37390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F733802A-1535-4D21-82C7-528695F51E6F}" type="datetimeFigureOut">
              <a:rPr lang="nl-NL" smtClean="0"/>
              <a:t>12-1-2018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3882091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F733802A-1535-4D21-82C7-528695F51E6F}" type="datetimeFigureOut">
              <a:rPr lang="nl-NL" smtClean="0"/>
              <a:t>12-1-2018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03EA457-81B3-4114-8EF5-BED42BF916EB}"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73283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F733802A-1535-4D21-82C7-528695F51E6F}" type="datetimeFigureOut">
              <a:rPr lang="nl-NL" smtClean="0"/>
              <a:t>12-1-2018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28181929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F733802A-1535-4D21-82C7-528695F51E6F}" type="datetimeFigureOut">
              <a:rPr lang="nl-NL" smtClean="0"/>
              <a:t>12-1-2018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37581109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F733802A-1535-4D21-82C7-528695F51E6F}" type="datetimeFigureOut">
              <a:rPr lang="nl-NL" smtClean="0"/>
              <a:t>12-1-2018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1529341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F733802A-1535-4D21-82C7-528695F51E6F}" type="datetimeFigureOut">
              <a:rPr lang="nl-NL" smtClean="0"/>
              <a:t>12-1-2018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341220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F733802A-1535-4D21-82C7-528695F51E6F}" type="datetimeFigureOut">
              <a:rPr lang="nl-NL" smtClean="0"/>
              <a:t>12-1-2018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2385450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F733802A-1535-4D21-82C7-528695F51E6F}" type="datetimeFigureOut">
              <a:rPr lang="nl-NL" smtClean="0"/>
              <a:t>12-1-2018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853534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F733802A-1535-4D21-82C7-528695F51E6F}" type="datetimeFigureOut">
              <a:rPr lang="nl-NL" smtClean="0"/>
              <a:t>12-1-2018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3678357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F733802A-1535-4D21-82C7-528695F51E6F}" type="datetimeFigureOut">
              <a:rPr lang="nl-NL" smtClean="0"/>
              <a:t>12-1-2018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2735693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33802A-1535-4D21-82C7-528695F51E6F}" type="datetimeFigureOut">
              <a:rPr lang="nl-NL" smtClean="0"/>
              <a:t>12-1-2018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3087023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F733802A-1535-4D21-82C7-528695F51E6F}" type="datetimeFigureOut">
              <a:rPr lang="nl-NL" smtClean="0"/>
              <a:t>12-1-2018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986236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F733802A-1535-4D21-82C7-528695F51E6F}" type="datetimeFigureOut">
              <a:rPr lang="nl-NL" smtClean="0"/>
              <a:t>12-1-2018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03EA457-81B3-4114-8EF5-BED42BF916EB}" type="slidenum">
              <a:rPr lang="nl-NL" smtClean="0"/>
              <a:t>‹nr.›</a:t>
            </a:fld>
            <a:endParaRPr lang="nl-NL"/>
          </a:p>
        </p:txBody>
      </p:sp>
    </p:spTree>
    <p:extLst>
      <p:ext uri="{BB962C8B-B14F-4D97-AF65-F5344CB8AC3E}">
        <p14:creationId xmlns:p14="http://schemas.microsoft.com/office/powerpoint/2010/main" val="2123899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733802A-1535-4D21-82C7-528695F51E6F}" type="datetimeFigureOut">
              <a:rPr lang="nl-NL" smtClean="0"/>
              <a:t>12-1-2018</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03EA457-81B3-4114-8EF5-BED42BF916EB}" type="slidenum">
              <a:rPr lang="nl-NL" smtClean="0"/>
              <a:t>‹nr.›</a:t>
            </a:fld>
            <a:endParaRPr lang="nl-NL"/>
          </a:p>
        </p:txBody>
      </p:sp>
    </p:spTree>
    <p:extLst>
      <p:ext uri="{BB962C8B-B14F-4D97-AF65-F5344CB8AC3E}">
        <p14:creationId xmlns:p14="http://schemas.microsoft.com/office/powerpoint/2010/main" val="459113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voeding</a:t>
            </a:r>
            <a:endParaRPr lang="nl-NL" dirty="0"/>
          </a:p>
        </p:txBody>
      </p:sp>
      <p:sp>
        <p:nvSpPr>
          <p:cNvPr id="3" name="Ondertitel 2"/>
          <p:cNvSpPr>
            <a:spLocks noGrp="1"/>
          </p:cNvSpPr>
          <p:nvPr>
            <p:ph type="subTitle" idx="1"/>
          </p:nvPr>
        </p:nvSpPr>
        <p:spPr/>
        <p:txBody>
          <a:bodyPr/>
          <a:lstStyle/>
          <a:p>
            <a:r>
              <a:rPr lang="nl-NL" dirty="0" smtClean="0"/>
              <a:t>Paard</a:t>
            </a:r>
            <a:endParaRPr lang="nl-NL" dirty="0"/>
          </a:p>
        </p:txBody>
      </p:sp>
    </p:spTree>
    <p:extLst>
      <p:ext uri="{BB962C8B-B14F-4D97-AF65-F5344CB8AC3E}">
        <p14:creationId xmlns:p14="http://schemas.microsoft.com/office/powerpoint/2010/main" val="2962868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Vetten en eiwitten</a:t>
            </a:r>
            <a:endParaRPr lang="nl-NL" dirty="0"/>
          </a:p>
        </p:txBody>
      </p:sp>
      <p:sp>
        <p:nvSpPr>
          <p:cNvPr id="3" name="Tijdelijke aanduiding voor inhoud 2"/>
          <p:cNvSpPr>
            <a:spLocks noGrp="1"/>
          </p:cNvSpPr>
          <p:nvPr>
            <p:ph idx="1"/>
          </p:nvPr>
        </p:nvSpPr>
        <p:spPr/>
        <p:txBody>
          <a:bodyPr/>
          <a:lstStyle/>
          <a:p>
            <a:r>
              <a:rPr lang="nl-NL" dirty="0" smtClean="0"/>
              <a:t>Paarden kunnen grote hoeveelheden vetten goed verdragen </a:t>
            </a:r>
          </a:p>
          <a:p>
            <a:r>
              <a:rPr lang="nl-NL" dirty="0" smtClean="0"/>
              <a:t>Vet </a:t>
            </a:r>
            <a:r>
              <a:rPr lang="nl-NL" smtClean="0"/>
              <a:t>levert energie</a:t>
            </a:r>
          </a:p>
          <a:p>
            <a:endParaRPr lang="nl-NL" dirty="0" smtClean="0"/>
          </a:p>
          <a:p>
            <a:r>
              <a:rPr lang="nl-NL" dirty="0"/>
              <a:t>Eiwitten vormen de bouwstenen van het lichaam. ze zijn nodig voor de groei; voor jonge dieren en drachtige merries</a:t>
            </a:r>
          </a:p>
        </p:txBody>
      </p:sp>
    </p:spTree>
    <p:extLst>
      <p:ext uri="{BB962C8B-B14F-4D97-AF65-F5344CB8AC3E}">
        <p14:creationId xmlns:p14="http://schemas.microsoft.com/office/powerpoint/2010/main" val="45833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Koolhydraten</a:t>
            </a:r>
            <a:endParaRPr lang="nl-NL" dirty="0"/>
          </a:p>
        </p:txBody>
      </p:sp>
      <p:sp>
        <p:nvSpPr>
          <p:cNvPr id="3" name="Tijdelijke aanduiding voor inhoud 2"/>
          <p:cNvSpPr>
            <a:spLocks noGrp="1"/>
          </p:cNvSpPr>
          <p:nvPr>
            <p:ph idx="1"/>
          </p:nvPr>
        </p:nvSpPr>
        <p:spPr/>
        <p:txBody>
          <a:bodyPr/>
          <a:lstStyle/>
          <a:p>
            <a:r>
              <a:rPr lang="nl-NL" dirty="0" smtClean="0"/>
              <a:t>Warmte, energie of vet opslag</a:t>
            </a:r>
          </a:p>
          <a:p>
            <a:r>
              <a:rPr lang="nl-NL" dirty="0" smtClean="0"/>
              <a:t>Ruwe celstof en overige koolhydraten (zetmeel, suikers en organische zuren)</a:t>
            </a:r>
          </a:p>
          <a:p>
            <a:r>
              <a:rPr lang="nl-NL" dirty="0" smtClean="0"/>
              <a:t>De ruwe celstof wordt in de blinde en dikke darm afgebroken</a:t>
            </a:r>
            <a:endParaRPr lang="nl-NL" dirty="0"/>
          </a:p>
        </p:txBody>
      </p:sp>
    </p:spTree>
    <p:extLst>
      <p:ext uri="{BB962C8B-B14F-4D97-AF65-F5344CB8AC3E}">
        <p14:creationId xmlns:p14="http://schemas.microsoft.com/office/powerpoint/2010/main" val="597167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Mineralen en vitamines</a:t>
            </a:r>
            <a:endParaRPr lang="nl-NL" dirty="0"/>
          </a:p>
        </p:txBody>
      </p:sp>
      <p:sp>
        <p:nvSpPr>
          <p:cNvPr id="3" name="Tijdelijke aanduiding voor inhoud 2"/>
          <p:cNvSpPr>
            <a:spLocks noGrp="1"/>
          </p:cNvSpPr>
          <p:nvPr>
            <p:ph idx="1"/>
          </p:nvPr>
        </p:nvSpPr>
        <p:spPr/>
        <p:txBody>
          <a:bodyPr/>
          <a:lstStyle/>
          <a:p>
            <a:r>
              <a:rPr lang="nl-NL" dirty="0" smtClean="0"/>
              <a:t>Goede verhouding</a:t>
            </a:r>
          </a:p>
          <a:p>
            <a:r>
              <a:rPr lang="nl-NL" dirty="0" smtClean="0"/>
              <a:t>Calcium, fosfor, magnesium, kalium, natrium en chloor</a:t>
            </a:r>
          </a:p>
          <a:p>
            <a:r>
              <a:rPr lang="nl-NL" dirty="0" smtClean="0"/>
              <a:t>Onderhoud en werk</a:t>
            </a:r>
          </a:p>
          <a:p>
            <a:r>
              <a:rPr lang="nl-NL" dirty="0" smtClean="0"/>
              <a:t>Etiket</a:t>
            </a:r>
          </a:p>
          <a:p>
            <a:r>
              <a:rPr lang="nl-NL" dirty="0" smtClean="0"/>
              <a:t>Mengvoer is toegevoegd</a:t>
            </a:r>
            <a:endParaRPr lang="nl-NL" dirty="0"/>
          </a:p>
        </p:txBody>
      </p:sp>
    </p:spTree>
    <p:extLst>
      <p:ext uri="{BB962C8B-B14F-4D97-AF65-F5344CB8AC3E}">
        <p14:creationId xmlns:p14="http://schemas.microsoft.com/office/powerpoint/2010/main" val="24705684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idx="1"/>
          </p:nvPr>
        </p:nvSpPr>
        <p:spPr/>
        <p:txBody>
          <a:bodyPr/>
          <a:lstStyle/>
          <a:p>
            <a:r>
              <a:rPr lang="nl-NL" dirty="0" smtClean="0"/>
              <a:t>Voer kwaliteit bepalen van de paarden </a:t>
            </a:r>
            <a:r>
              <a:rPr lang="nl-NL" smtClean="0"/>
              <a:t>op school</a:t>
            </a:r>
            <a:endParaRPr lang="nl-NL"/>
          </a:p>
        </p:txBody>
      </p:sp>
    </p:spTree>
    <p:extLst>
      <p:ext uri="{BB962C8B-B14F-4D97-AF65-F5344CB8AC3E}">
        <p14:creationId xmlns:p14="http://schemas.microsoft.com/office/powerpoint/2010/main" val="2478153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a:t>
            </a:r>
            <a:endParaRPr lang="nl-NL" dirty="0"/>
          </a:p>
        </p:txBody>
      </p:sp>
      <p:sp>
        <p:nvSpPr>
          <p:cNvPr id="3" name="Tijdelijke aanduiding voor inhoud 2"/>
          <p:cNvSpPr>
            <a:spLocks noGrp="1"/>
          </p:cNvSpPr>
          <p:nvPr>
            <p:ph idx="1"/>
          </p:nvPr>
        </p:nvSpPr>
        <p:spPr/>
        <p:txBody>
          <a:bodyPr/>
          <a:lstStyle/>
          <a:p>
            <a:r>
              <a:rPr lang="nl-NL" dirty="0" smtClean="0"/>
              <a:t>Voeding en voersoorten</a:t>
            </a:r>
          </a:p>
          <a:p>
            <a:r>
              <a:rPr lang="nl-NL" dirty="0" smtClean="0"/>
              <a:t>Voedingsstoffen</a:t>
            </a:r>
            <a:endParaRPr lang="nl-NL" dirty="0"/>
          </a:p>
        </p:txBody>
      </p:sp>
    </p:spTree>
    <p:extLst>
      <p:ext uri="{BB962C8B-B14F-4D97-AF65-F5344CB8AC3E}">
        <p14:creationId xmlns:p14="http://schemas.microsoft.com/office/powerpoint/2010/main" val="307923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Welke voeding?</a:t>
            </a:r>
            <a:endParaRPr lang="nl-NL" dirty="0"/>
          </a:p>
        </p:txBody>
      </p:sp>
      <p:sp>
        <p:nvSpPr>
          <p:cNvPr id="3" name="Tijdelijke aanduiding voor inhoud 2"/>
          <p:cNvSpPr>
            <a:spLocks noGrp="1"/>
          </p:cNvSpPr>
          <p:nvPr>
            <p:ph idx="1"/>
          </p:nvPr>
        </p:nvSpPr>
        <p:spPr/>
        <p:txBody>
          <a:bodyPr/>
          <a:lstStyle/>
          <a:p>
            <a:r>
              <a:rPr lang="nl-NL" dirty="0" smtClean="0"/>
              <a:t>Planteneter</a:t>
            </a:r>
          </a:p>
          <a:p>
            <a:r>
              <a:rPr lang="nl-NL" dirty="0" smtClean="0"/>
              <a:t>Steppedier</a:t>
            </a:r>
          </a:p>
          <a:p>
            <a:r>
              <a:rPr lang="nl-NL" dirty="0" smtClean="0"/>
              <a:t>Hele dag kleine beetjes</a:t>
            </a:r>
          </a:p>
          <a:p>
            <a:r>
              <a:rPr lang="nl-NL" dirty="0" smtClean="0"/>
              <a:t>Geen herkauwer toch kan het paard goed ruwe celstof verteren</a:t>
            </a:r>
          </a:p>
          <a:p>
            <a:r>
              <a:rPr lang="nl-NL" dirty="0" smtClean="0"/>
              <a:t>De functie en werking van de pens van een koe komt overeen met de dikke darm bij paarden</a:t>
            </a:r>
          </a:p>
          <a:p>
            <a:r>
              <a:rPr lang="nl-NL" dirty="0" smtClean="0"/>
              <a:t>Maar de behoefte en benutting van voedsel is anders dan dat van herkauwers</a:t>
            </a:r>
            <a:endParaRPr lang="nl-NL" dirty="0"/>
          </a:p>
        </p:txBody>
      </p:sp>
    </p:spTree>
    <p:extLst>
      <p:ext uri="{BB962C8B-B14F-4D97-AF65-F5344CB8AC3E}">
        <p14:creationId xmlns:p14="http://schemas.microsoft.com/office/powerpoint/2010/main" val="2024221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Natuurlijk eetgedrag van het paard</a:t>
            </a:r>
            <a:endParaRPr lang="nl-NL" dirty="0"/>
          </a:p>
        </p:txBody>
      </p:sp>
      <p:sp>
        <p:nvSpPr>
          <p:cNvPr id="3" name="Tijdelijke aanduiding voor inhoud 2"/>
          <p:cNvSpPr>
            <a:spLocks noGrp="1"/>
          </p:cNvSpPr>
          <p:nvPr>
            <p:ph idx="1"/>
          </p:nvPr>
        </p:nvSpPr>
        <p:spPr/>
        <p:txBody>
          <a:bodyPr/>
          <a:lstStyle/>
          <a:p>
            <a:r>
              <a:rPr lang="nl-NL" dirty="0"/>
              <a:t>Het natuurlijke eetgedrag van een paard is als volgt:</a:t>
            </a:r>
          </a:p>
          <a:p>
            <a:r>
              <a:rPr lang="nl-NL" dirty="0"/>
              <a:t>- Paarden eten vaak en in kleine hoeveelheden</a:t>
            </a:r>
          </a:p>
          <a:p>
            <a:r>
              <a:rPr lang="nl-NL" dirty="0"/>
              <a:t>- Ze eten dag en nacht</a:t>
            </a:r>
          </a:p>
          <a:p>
            <a:r>
              <a:rPr lang="nl-NL" dirty="0"/>
              <a:t>- Paarden zoeken naar structuurrijk ruwvoer</a:t>
            </a:r>
          </a:p>
          <a:p>
            <a:r>
              <a:rPr lang="nl-NL" dirty="0"/>
              <a:t>- Ze blijven dooreten, ook als ze al voldoende voer (energie) binnen hebben</a:t>
            </a:r>
          </a:p>
          <a:p>
            <a:r>
              <a:rPr lang="nl-NL" dirty="0"/>
              <a:t>- Paarden zijn ongeveer 60 procent van hun tijd bezig met eten</a:t>
            </a:r>
          </a:p>
          <a:p>
            <a:r>
              <a:rPr lang="nl-NL" dirty="0"/>
              <a:t>- Ze bewegen veel tijdens het eten</a:t>
            </a:r>
          </a:p>
          <a:p>
            <a:r>
              <a:rPr lang="nl-NL" dirty="0" smtClean="0"/>
              <a:t>Ezels moeten juist droge distels en ruwe grassen. Veel ezels zijn te vet door te rijke (te veel voedingsstoffen) wei.</a:t>
            </a:r>
            <a:endParaRPr lang="nl-NL" dirty="0"/>
          </a:p>
        </p:txBody>
      </p:sp>
    </p:spTree>
    <p:extLst>
      <p:ext uri="{BB962C8B-B14F-4D97-AF65-F5344CB8AC3E}">
        <p14:creationId xmlns:p14="http://schemas.microsoft.com/office/powerpoint/2010/main" val="2928999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Eisen</a:t>
            </a:r>
            <a:endParaRPr lang="nl-NL" dirty="0"/>
          </a:p>
        </p:txBody>
      </p:sp>
      <p:sp>
        <p:nvSpPr>
          <p:cNvPr id="3" name="Tijdelijke aanduiding voor inhoud 2"/>
          <p:cNvSpPr>
            <a:spLocks noGrp="1"/>
          </p:cNvSpPr>
          <p:nvPr>
            <p:ph idx="1"/>
          </p:nvPr>
        </p:nvSpPr>
        <p:spPr/>
        <p:txBody>
          <a:bodyPr/>
          <a:lstStyle/>
          <a:p>
            <a:r>
              <a:rPr lang="nl-NL" dirty="0" smtClean="0"/>
              <a:t>Veel ruwvoer</a:t>
            </a:r>
          </a:p>
          <a:p>
            <a:r>
              <a:rPr lang="nl-NL" dirty="0" smtClean="0"/>
              <a:t>Afhankelijk van de inspanning</a:t>
            </a:r>
          </a:p>
          <a:p>
            <a:r>
              <a:rPr lang="nl-NL" dirty="0" smtClean="0"/>
              <a:t>Voedingsgedrag</a:t>
            </a:r>
          </a:p>
          <a:p>
            <a:r>
              <a:rPr lang="nl-NL" dirty="0" smtClean="0"/>
              <a:t>Supplementen</a:t>
            </a:r>
          </a:p>
          <a:p>
            <a:r>
              <a:rPr lang="nl-NL" dirty="0" smtClean="0"/>
              <a:t>Reukorgaan</a:t>
            </a:r>
          </a:p>
          <a:p>
            <a:r>
              <a:rPr lang="nl-NL" dirty="0" smtClean="0"/>
              <a:t>Wennen aan nieuw voer</a:t>
            </a:r>
          </a:p>
          <a:p>
            <a:r>
              <a:rPr lang="nl-NL" dirty="0" smtClean="0"/>
              <a:t>Selectief grazen</a:t>
            </a:r>
            <a:endParaRPr lang="nl-NL" dirty="0"/>
          </a:p>
        </p:txBody>
      </p:sp>
    </p:spTree>
    <p:extLst>
      <p:ext uri="{BB962C8B-B14F-4D97-AF65-F5344CB8AC3E}">
        <p14:creationId xmlns:p14="http://schemas.microsoft.com/office/powerpoint/2010/main" val="35972048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Ruwvoer en krachtvoer</a:t>
            </a:r>
            <a:endParaRPr lang="nl-NL" dirty="0"/>
          </a:p>
        </p:txBody>
      </p:sp>
      <p:sp>
        <p:nvSpPr>
          <p:cNvPr id="3" name="Tijdelijke aanduiding voor inhoud 2"/>
          <p:cNvSpPr>
            <a:spLocks noGrp="1"/>
          </p:cNvSpPr>
          <p:nvPr>
            <p:ph idx="1"/>
          </p:nvPr>
        </p:nvSpPr>
        <p:spPr/>
        <p:txBody>
          <a:bodyPr/>
          <a:lstStyle/>
          <a:p>
            <a:r>
              <a:rPr lang="nl-NL" dirty="0" smtClean="0"/>
              <a:t>Gras, hooi, kuilgras, ingekuilde mais, stro</a:t>
            </a:r>
          </a:p>
          <a:p>
            <a:endParaRPr lang="nl-NL" dirty="0"/>
          </a:p>
          <a:p>
            <a:r>
              <a:rPr lang="nl-NL" dirty="0" smtClean="0"/>
              <a:t>Enkelvoudig en samengestelde krachtvoeders (hoge voedingswaarde)</a:t>
            </a:r>
          </a:p>
          <a:p>
            <a:r>
              <a:rPr lang="nl-NL" dirty="0" smtClean="0"/>
              <a:t>Haver, pulp</a:t>
            </a:r>
          </a:p>
          <a:p>
            <a:r>
              <a:rPr lang="nl-NL" dirty="0" smtClean="0"/>
              <a:t>Brok, </a:t>
            </a:r>
            <a:r>
              <a:rPr lang="nl-NL" dirty="0" err="1" smtClean="0"/>
              <a:t>muslie</a:t>
            </a:r>
            <a:endParaRPr lang="nl-NL" dirty="0"/>
          </a:p>
        </p:txBody>
      </p:sp>
    </p:spTree>
    <p:extLst>
      <p:ext uri="{BB962C8B-B14F-4D97-AF65-F5344CB8AC3E}">
        <p14:creationId xmlns:p14="http://schemas.microsoft.com/office/powerpoint/2010/main" val="2497833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Onderhoud en productie</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onderhoud</a:t>
            </a:r>
            <a:endParaRPr lang="nl-NL" dirty="0"/>
          </a:p>
          <a:p>
            <a:r>
              <a:rPr lang="nl-NL" dirty="0"/>
              <a:t>om zijn lichaamstemperatuur op peil te houden</a:t>
            </a:r>
          </a:p>
          <a:p>
            <a:r>
              <a:rPr lang="nl-NL" dirty="0"/>
              <a:t>voor de stofwisseling</a:t>
            </a:r>
          </a:p>
          <a:p>
            <a:r>
              <a:rPr lang="nl-NL" dirty="0"/>
              <a:t>voor de basisbeweging en voor het kauwen en </a:t>
            </a:r>
            <a:r>
              <a:rPr lang="nl-NL" dirty="0" smtClean="0"/>
              <a:t>verteren</a:t>
            </a:r>
          </a:p>
          <a:p>
            <a:endParaRPr lang="nl-NL" dirty="0"/>
          </a:p>
          <a:p>
            <a:pPr marL="0" indent="0">
              <a:buNone/>
            </a:pPr>
            <a:r>
              <a:rPr lang="nl-NL" dirty="0" smtClean="0"/>
              <a:t>Productie</a:t>
            </a:r>
          </a:p>
          <a:p>
            <a:r>
              <a:rPr lang="nl-NL" dirty="0"/>
              <a:t>voor de groei</a:t>
            </a:r>
          </a:p>
          <a:p>
            <a:r>
              <a:rPr lang="nl-NL" dirty="0"/>
              <a:t>voor de voorplanting</a:t>
            </a:r>
          </a:p>
          <a:p>
            <a:r>
              <a:rPr lang="nl-NL" dirty="0"/>
              <a:t>voor werk en om spieren te laten groeien</a:t>
            </a:r>
          </a:p>
          <a:p>
            <a:r>
              <a:rPr lang="nl-NL" dirty="0"/>
              <a:t>voor lactatie (melkproductie)</a:t>
            </a:r>
          </a:p>
          <a:p>
            <a:pPr marL="0" indent="0">
              <a:buNone/>
            </a:pPr>
            <a:endParaRPr lang="nl-NL" dirty="0"/>
          </a:p>
          <a:p>
            <a:endParaRPr lang="nl-NL" dirty="0"/>
          </a:p>
        </p:txBody>
      </p:sp>
    </p:spTree>
    <p:extLst>
      <p:ext uri="{BB962C8B-B14F-4D97-AF65-F5344CB8AC3E}">
        <p14:creationId xmlns:p14="http://schemas.microsoft.com/office/powerpoint/2010/main" val="1110565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a:t/>
            </a:r>
            <a:br>
              <a:rPr lang="nl-NL" dirty="0"/>
            </a:br>
            <a:r>
              <a:rPr lang="nl-NL" dirty="0" smtClean="0"/>
              <a:t>De </a:t>
            </a:r>
            <a:r>
              <a:rPr lang="nl-NL" dirty="0"/>
              <a:t>inhoud van een paardenmaag is slechts 15 liter. Vanuit de maag moet de, naar verhouding zeer grote blinde darm en de dikke darm van voedsel worden voorzien. Een paard moet dus de gehele dag door eten en zijn maag is bijna nooit leeg.</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510447092"/>
              </p:ext>
            </p:extLst>
          </p:nvPr>
        </p:nvGraphicFramePr>
        <p:xfrm>
          <a:off x="4640579" y="3086099"/>
          <a:ext cx="7082156" cy="3384075"/>
        </p:xfrm>
        <a:graphic>
          <a:graphicData uri="http://schemas.openxmlformats.org/drawingml/2006/table">
            <a:tbl>
              <a:tblPr/>
              <a:tblGrid>
                <a:gridCol w="696124">
                  <a:extLst>
                    <a:ext uri="{9D8B030D-6E8A-4147-A177-3AD203B41FA5}">
                      <a16:colId xmlns:a16="http://schemas.microsoft.com/office/drawing/2014/main" val="2519971761"/>
                    </a:ext>
                  </a:extLst>
                </a:gridCol>
                <a:gridCol w="1629047">
                  <a:extLst>
                    <a:ext uri="{9D8B030D-6E8A-4147-A177-3AD203B41FA5}">
                      <a16:colId xmlns:a16="http://schemas.microsoft.com/office/drawing/2014/main" val="1784102845"/>
                    </a:ext>
                  </a:extLst>
                </a:gridCol>
                <a:gridCol w="1470341">
                  <a:extLst>
                    <a:ext uri="{9D8B030D-6E8A-4147-A177-3AD203B41FA5}">
                      <a16:colId xmlns:a16="http://schemas.microsoft.com/office/drawing/2014/main" val="1849031377"/>
                    </a:ext>
                  </a:extLst>
                </a:gridCol>
                <a:gridCol w="1596298">
                  <a:extLst>
                    <a:ext uri="{9D8B030D-6E8A-4147-A177-3AD203B41FA5}">
                      <a16:colId xmlns:a16="http://schemas.microsoft.com/office/drawing/2014/main" val="472652020"/>
                    </a:ext>
                  </a:extLst>
                </a:gridCol>
                <a:gridCol w="1690346">
                  <a:extLst>
                    <a:ext uri="{9D8B030D-6E8A-4147-A177-3AD203B41FA5}">
                      <a16:colId xmlns:a16="http://schemas.microsoft.com/office/drawing/2014/main" val="2004168338"/>
                    </a:ext>
                  </a:extLst>
                </a:gridCol>
              </a:tblGrid>
              <a:tr h="676815">
                <a:tc>
                  <a:txBody>
                    <a:bodyPr/>
                    <a:lstStyle/>
                    <a:p>
                      <a:pPr algn="just">
                        <a:spcAft>
                          <a:spcPts val="0"/>
                        </a:spcAft>
                      </a:pPr>
                      <a:r>
                        <a:rPr lang="nl-NL">
                          <a:solidFill>
                            <a:srgbClr val="333333"/>
                          </a:solidFill>
                          <a:effectLst/>
                          <a:latin typeface="Times New Roman" panose="02020603050405020304" pitchFamily="18" charset="0"/>
                        </a:rPr>
                        <a:t> </a:t>
                      </a:r>
                      <a:endParaRPr lang="nl-NL">
                        <a:solidFill>
                          <a:srgbClr val="333333"/>
                        </a:solidFill>
                        <a:effectLst/>
                      </a:endParaRPr>
                    </a:p>
                  </a:txBody>
                  <a:tcPr marL="44450" marR="44450" marT="0" marB="0">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FFFFFF"/>
                    </a:solidFill>
                  </a:tcPr>
                </a:tc>
                <a:tc>
                  <a:txBody>
                    <a:bodyPr/>
                    <a:lstStyle/>
                    <a:p>
                      <a:pPr algn="ctr">
                        <a:spcAft>
                          <a:spcPts val="0"/>
                        </a:spcAft>
                      </a:pPr>
                      <a:r>
                        <a:rPr lang="nl-NL" b="1">
                          <a:solidFill>
                            <a:srgbClr val="333333"/>
                          </a:solidFill>
                          <a:effectLst/>
                          <a:latin typeface="Times New Roman" panose="02020603050405020304" pitchFamily="18" charset="0"/>
                        </a:rPr>
                        <a:t>Maag</a:t>
                      </a:r>
                      <a:endParaRPr lang="nl-NL">
                        <a:solidFill>
                          <a:srgbClr val="333333"/>
                        </a:solidFill>
                        <a:effectLst/>
                      </a:endParaRPr>
                    </a:p>
                  </a:txBody>
                  <a:tcPr marL="44450" marR="44450" marT="0" marB="0">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FFFFFF"/>
                    </a:solidFill>
                  </a:tcPr>
                </a:tc>
                <a:tc>
                  <a:txBody>
                    <a:bodyPr/>
                    <a:lstStyle/>
                    <a:p>
                      <a:pPr algn="ctr">
                        <a:spcAft>
                          <a:spcPts val="0"/>
                        </a:spcAft>
                      </a:pPr>
                      <a:r>
                        <a:rPr lang="nl-NL" b="1" dirty="0">
                          <a:solidFill>
                            <a:srgbClr val="333333"/>
                          </a:solidFill>
                          <a:effectLst/>
                          <a:latin typeface="Times New Roman" panose="02020603050405020304" pitchFamily="18" charset="0"/>
                        </a:rPr>
                        <a:t>Dunne darm</a:t>
                      </a:r>
                      <a:endParaRPr lang="nl-NL" dirty="0">
                        <a:solidFill>
                          <a:srgbClr val="333333"/>
                        </a:solidFill>
                        <a:effectLst/>
                      </a:endParaRPr>
                    </a:p>
                  </a:txBody>
                  <a:tcPr marL="44450" marR="44450" marT="0" marB="0">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FFFFFF"/>
                    </a:solidFill>
                  </a:tcPr>
                </a:tc>
                <a:tc>
                  <a:txBody>
                    <a:bodyPr/>
                    <a:lstStyle/>
                    <a:p>
                      <a:pPr algn="ctr">
                        <a:spcAft>
                          <a:spcPts val="0"/>
                        </a:spcAft>
                      </a:pPr>
                      <a:r>
                        <a:rPr lang="nl-NL" b="1">
                          <a:solidFill>
                            <a:srgbClr val="333333"/>
                          </a:solidFill>
                          <a:effectLst/>
                          <a:latin typeface="Times New Roman" panose="02020603050405020304" pitchFamily="18" charset="0"/>
                        </a:rPr>
                        <a:t>Blinde darm</a:t>
                      </a:r>
                      <a:endParaRPr lang="nl-NL">
                        <a:solidFill>
                          <a:srgbClr val="333333"/>
                        </a:solidFill>
                        <a:effectLst/>
                      </a:endParaRPr>
                    </a:p>
                  </a:txBody>
                  <a:tcPr marL="44450" marR="44450" marT="0" marB="0">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FFFFFF"/>
                    </a:solidFill>
                  </a:tcPr>
                </a:tc>
                <a:tc>
                  <a:txBody>
                    <a:bodyPr/>
                    <a:lstStyle/>
                    <a:p>
                      <a:pPr algn="ctr">
                        <a:spcAft>
                          <a:spcPts val="0"/>
                        </a:spcAft>
                      </a:pPr>
                      <a:r>
                        <a:rPr lang="nl-NL" b="1">
                          <a:solidFill>
                            <a:srgbClr val="333333"/>
                          </a:solidFill>
                          <a:effectLst/>
                          <a:latin typeface="Times New Roman" panose="02020603050405020304" pitchFamily="18" charset="0"/>
                        </a:rPr>
                        <a:t>Dikkedarm +rectum</a:t>
                      </a:r>
                      <a:endParaRPr lang="nl-NL">
                        <a:solidFill>
                          <a:srgbClr val="333333"/>
                        </a:solidFill>
                        <a:effectLst/>
                      </a:endParaRPr>
                    </a:p>
                  </a:txBody>
                  <a:tcPr marL="44450" marR="44450" marT="0" marB="0">
                    <a:lnL>
                      <a:noFill/>
                    </a:lnL>
                    <a:lnR>
                      <a:noFill/>
                    </a:lnR>
                    <a:lnT w="1905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FFFFFF"/>
                    </a:solidFill>
                  </a:tcPr>
                </a:tc>
                <a:extLst>
                  <a:ext uri="{0D108BD9-81ED-4DB2-BD59-A6C34878D82A}">
                    <a16:rowId xmlns:a16="http://schemas.microsoft.com/office/drawing/2014/main" val="1853457599"/>
                  </a:ext>
                </a:extLst>
              </a:tr>
              <a:tr h="676815">
                <a:tc>
                  <a:txBody>
                    <a:bodyPr/>
                    <a:lstStyle/>
                    <a:p>
                      <a:pPr algn="just">
                        <a:spcAft>
                          <a:spcPts val="0"/>
                        </a:spcAft>
                      </a:pPr>
                      <a:r>
                        <a:rPr lang="nl-NL">
                          <a:solidFill>
                            <a:srgbClr val="333333"/>
                          </a:solidFill>
                          <a:effectLst/>
                          <a:latin typeface="Times New Roman" panose="02020603050405020304" pitchFamily="18" charset="0"/>
                        </a:rPr>
                        <a:t> </a:t>
                      </a:r>
                      <a:endParaRPr lang="nl-NL">
                        <a:solidFill>
                          <a:srgbClr val="333333"/>
                        </a:solidFill>
                        <a:effectLst/>
                      </a:endParaRPr>
                    </a:p>
                  </a:txBody>
                  <a:tcPr marL="44450" marR="44450" marT="0" marB="0">
                    <a:lnL>
                      <a:noFill/>
                    </a:lnL>
                    <a:lnR>
                      <a:noFill/>
                    </a:lnR>
                    <a:lnT w="12700" cap="flat" cmpd="sng" algn="ctr">
                      <a:solidFill>
                        <a:srgbClr val="008000"/>
                      </a:solidFill>
                      <a:prstDash val="solid"/>
                      <a:round/>
                      <a:headEnd type="none" w="med" len="med"/>
                      <a:tailEnd type="none" w="med" len="med"/>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ltr                       %</a:t>
                      </a:r>
                      <a:endParaRPr lang="nl-NL">
                        <a:solidFill>
                          <a:srgbClr val="333333"/>
                        </a:solidFill>
                        <a:effectLst/>
                      </a:endParaRPr>
                    </a:p>
                  </a:txBody>
                  <a:tcPr marL="44450" marR="44450" marT="0" marB="0">
                    <a:lnL>
                      <a:noFill/>
                    </a:lnL>
                    <a:lnR>
                      <a:noFill/>
                    </a:lnR>
                    <a:lnT w="12700" cap="flat" cmpd="sng" algn="ctr">
                      <a:solidFill>
                        <a:srgbClr val="008000"/>
                      </a:solidFill>
                      <a:prstDash val="solid"/>
                      <a:round/>
                      <a:headEnd type="none" w="med" len="med"/>
                      <a:tailEnd type="none" w="med" len="med"/>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ltr                     %</a:t>
                      </a:r>
                      <a:endParaRPr lang="nl-NL">
                        <a:solidFill>
                          <a:srgbClr val="333333"/>
                        </a:solidFill>
                        <a:effectLst/>
                      </a:endParaRPr>
                    </a:p>
                  </a:txBody>
                  <a:tcPr marL="44450" marR="44450" marT="0" marB="0">
                    <a:lnL>
                      <a:noFill/>
                    </a:lnL>
                    <a:lnR>
                      <a:noFill/>
                    </a:lnR>
                    <a:lnT w="12700" cap="flat" cmpd="sng" algn="ctr">
                      <a:solidFill>
                        <a:srgbClr val="008000"/>
                      </a:solidFill>
                      <a:prstDash val="solid"/>
                      <a:round/>
                      <a:headEnd type="none" w="med" len="med"/>
                      <a:tailEnd type="none" w="med" len="med"/>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ltr                       %</a:t>
                      </a:r>
                      <a:endParaRPr lang="nl-NL">
                        <a:solidFill>
                          <a:srgbClr val="333333"/>
                        </a:solidFill>
                        <a:effectLst/>
                      </a:endParaRPr>
                    </a:p>
                  </a:txBody>
                  <a:tcPr marL="44450" marR="44450" marT="0" marB="0">
                    <a:lnL>
                      <a:noFill/>
                    </a:lnL>
                    <a:lnR>
                      <a:noFill/>
                    </a:lnR>
                    <a:lnT w="12700" cap="flat" cmpd="sng" algn="ctr">
                      <a:solidFill>
                        <a:srgbClr val="008000"/>
                      </a:solidFill>
                      <a:prstDash val="solid"/>
                      <a:round/>
                      <a:headEnd type="none" w="med" len="med"/>
                      <a:tailEnd type="none" w="med" len="med"/>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ltr                    %</a:t>
                      </a:r>
                      <a:endParaRPr lang="nl-NL">
                        <a:solidFill>
                          <a:srgbClr val="333333"/>
                        </a:solidFill>
                        <a:effectLst/>
                      </a:endParaRPr>
                    </a:p>
                  </a:txBody>
                  <a:tcPr marL="44450" marR="44450" marT="0" marB="0">
                    <a:lnL>
                      <a:noFill/>
                    </a:lnL>
                    <a:lnR>
                      <a:noFill/>
                    </a:lnR>
                    <a:lnT w="12700" cap="flat" cmpd="sng" algn="ctr">
                      <a:solidFill>
                        <a:srgbClr val="008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70744667"/>
                  </a:ext>
                </a:extLst>
              </a:tr>
              <a:tr h="676815">
                <a:tc>
                  <a:txBody>
                    <a:bodyPr/>
                    <a:lstStyle/>
                    <a:p>
                      <a:pPr algn="l">
                        <a:spcAft>
                          <a:spcPts val="0"/>
                        </a:spcAft>
                      </a:pPr>
                      <a:r>
                        <a:rPr lang="nl-NL" b="0">
                          <a:solidFill>
                            <a:srgbClr val="333333"/>
                          </a:solidFill>
                          <a:effectLst/>
                          <a:latin typeface="Times New Roman" panose="02020603050405020304" pitchFamily="18" charset="0"/>
                        </a:rPr>
                        <a:t>Varken</a:t>
                      </a:r>
                      <a:endParaRPr lang="nl-NL" b="0">
                        <a:solidFill>
                          <a:srgbClr val="333333"/>
                        </a:solidFill>
                        <a:effectLst/>
                      </a:endParaRPr>
                    </a:p>
                  </a:txBody>
                  <a:tcPr marL="44450" marR="44450" marT="0" marB="0">
                    <a:lnL>
                      <a:noFill/>
                    </a:lnL>
                    <a:lnR>
                      <a:noFill/>
                    </a:lnR>
                    <a:lnT>
                      <a:noFill/>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9                      30</a:t>
                      </a:r>
                      <a:endParaRPr lang="nl-NL">
                        <a:solidFill>
                          <a:srgbClr val="333333"/>
                        </a:solidFill>
                        <a:effectLst/>
                      </a:endParaRPr>
                    </a:p>
                  </a:txBody>
                  <a:tcPr marL="44450" marR="44450" marT="0" marB="0">
                    <a:lnL>
                      <a:noFill/>
                    </a:lnL>
                    <a:lnR>
                      <a:noFill/>
                    </a:lnR>
                    <a:lnT>
                      <a:noFill/>
                    </a:lnT>
                    <a:lnB>
                      <a:noFill/>
                    </a:lnB>
                    <a:solidFill>
                      <a:srgbClr val="FFFFFF"/>
                    </a:solidFill>
                  </a:tcPr>
                </a:tc>
                <a:tc>
                  <a:txBody>
                    <a:bodyPr/>
                    <a:lstStyle/>
                    <a:p>
                      <a:pPr algn="just">
                        <a:spcAft>
                          <a:spcPts val="0"/>
                        </a:spcAft>
                      </a:pPr>
                      <a:r>
                        <a:rPr lang="nl-NL" dirty="0">
                          <a:solidFill>
                            <a:srgbClr val="333333"/>
                          </a:solidFill>
                          <a:effectLst/>
                          <a:latin typeface="Times New Roman" panose="02020603050405020304" pitchFamily="18" charset="0"/>
                        </a:rPr>
                        <a:t>  10                    33</a:t>
                      </a:r>
                      <a:endParaRPr lang="nl-NL" dirty="0">
                        <a:solidFill>
                          <a:srgbClr val="333333"/>
                        </a:solidFill>
                        <a:effectLst/>
                      </a:endParaRPr>
                    </a:p>
                  </a:txBody>
                  <a:tcPr marL="44450" marR="44450" marT="0" marB="0">
                    <a:lnL>
                      <a:noFill/>
                    </a:lnL>
                    <a:lnR>
                      <a:noFill/>
                    </a:lnR>
                    <a:lnT>
                      <a:noFill/>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2                        7</a:t>
                      </a:r>
                      <a:endParaRPr lang="nl-NL">
                        <a:solidFill>
                          <a:srgbClr val="333333"/>
                        </a:solidFill>
                        <a:effectLst/>
                      </a:endParaRPr>
                    </a:p>
                  </a:txBody>
                  <a:tcPr marL="44450" marR="44450" marT="0" marB="0">
                    <a:lnL>
                      <a:noFill/>
                    </a:lnL>
                    <a:lnR>
                      <a:noFill/>
                    </a:lnR>
                    <a:lnT>
                      <a:noFill/>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9                    30</a:t>
                      </a:r>
                      <a:endParaRPr lang="nl-NL">
                        <a:solidFill>
                          <a:srgbClr val="333333"/>
                        </a:solidFill>
                        <a:effectLst/>
                      </a:endParaRPr>
                    </a:p>
                  </a:txBody>
                  <a:tcPr marL="44450" marR="44450" marT="0" marB="0">
                    <a:lnL>
                      <a:noFill/>
                    </a:lnL>
                    <a:lnR>
                      <a:noFill/>
                    </a:lnR>
                    <a:lnT>
                      <a:noFill/>
                    </a:lnT>
                    <a:lnB>
                      <a:noFill/>
                    </a:lnB>
                    <a:solidFill>
                      <a:srgbClr val="FFFFFF"/>
                    </a:solidFill>
                  </a:tcPr>
                </a:tc>
                <a:extLst>
                  <a:ext uri="{0D108BD9-81ED-4DB2-BD59-A6C34878D82A}">
                    <a16:rowId xmlns:a16="http://schemas.microsoft.com/office/drawing/2014/main" val="1816571991"/>
                  </a:ext>
                </a:extLst>
              </a:tr>
              <a:tr h="676815">
                <a:tc>
                  <a:txBody>
                    <a:bodyPr/>
                    <a:lstStyle/>
                    <a:p>
                      <a:pPr algn="just">
                        <a:spcAft>
                          <a:spcPts val="0"/>
                        </a:spcAft>
                      </a:pPr>
                      <a:r>
                        <a:rPr lang="nl-NL" b="1">
                          <a:solidFill>
                            <a:srgbClr val="333333"/>
                          </a:solidFill>
                          <a:effectLst/>
                          <a:latin typeface="Times New Roman" panose="02020603050405020304" pitchFamily="18" charset="0"/>
                        </a:rPr>
                        <a:t>Paard</a:t>
                      </a:r>
                      <a:endParaRPr lang="nl-NL">
                        <a:solidFill>
                          <a:srgbClr val="333333"/>
                        </a:solidFill>
                        <a:effectLst/>
                      </a:endParaRPr>
                    </a:p>
                  </a:txBody>
                  <a:tcPr marL="44450" marR="44450" marT="0" marB="0">
                    <a:lnL>
                      <a:noFill/>
                    </a:lnL>
                    <a:lnR>
                      <a:noFill/>
                    </a:lnR>
                    <a:lnT>
                      <a:noFill/>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15                        7 </a:t>
                      </a:r>
                      <a:endParaRPr lang="nl-NL">
                        <a:solidFill>
                          <a:srgbClr val="333333"/>
                        </a:solidFill>
                        <a:effectLst/>
                      </a:endParaRPr>
                    </a:p>
                  </a:txBody>
                  <a:tcPr marL="44450" marR="44450" marT="0" marB="0">
                    <a:lnL>
                      <a:noFill/>
                    </a:lnL>
                    <a:lnR>
                      <a:noFill/>
                    </a:lnR>
                    <a:lnT>
                      <a:noFill/>
                    </a:lnT>
                    <a:lnB>
                      <a:noFill/>
                    </a:lnB>
                    <a:solidFill>
                      <a:srgbClr val="FFFFFF"/>
                    </a:solidFill>
                  </a:tcPr>
                </a:tc>
                <a:tc>
                  <a:txBody>
                    <a:bodyPr/>
                    <a:lstStyle/>
                    <a:p>
                      <a:pPr algn="just">
                        <a:spcAft>
                          <a:spcPts val="0"/>
                        </a:spcAft>
                      </a:pPr>
                      <a:r>
                        <a:rPr lang="nl-NL" dirty="0">
                          <a:solidFill>
                            <a:srgbClr val="333333"/>
                          </a:solidFill>
                          <a:effectLst/>
                          <a:latin typeface="Times New Roman" panose="02020603050405020304" pitchFamily="18" charset="0"/>
                        </a:rPr>
                        <a:t>  70                    30</a:t>
                      </a:r>
                      <a:endParaRPr lang="nl-NL" dirty="0">
                        <a:solidFill>
                          <a:srgbClr val="333333"/>
                        </a:solidFill>
                        <a:effectLst/>
                      </a:endParaRPr>
                    </a:p>
                  </a:txBody>
                  <a:tcPr marL="44450" marR="44450" marT="0" marB="0">
                    <a:lnL>
                      <a:noFill/>
                    </a:lnL>
                    <a:lnR>
                      <a:noFill/>
                    </a:lnR>
                    <a:lnT>
                      <a:noFill/>
                    </a:lnT>
                    <a:lnB>
                      <a:noFill/>
                    </a:lnB>
                    <a:solidFill>
                      <a:srgbClr val="FFFFFF"/>
                    </a:solidFill>
                  </a:tcPr>
                </a:tc>
                <a:tc>
                  <a:txBody>
                    <a:bodyPr/>
                    <a:lstStyle/>
                    <a:p>
                      <a:pPr algn="just">
                        <a:spcAft>
                          <a:spcPts val="0"/>
                        </a:spcAft>
                      </a:pPr>
                      <a:r>
                        <a:rPr lang="nl-NL" dirty="0">
                          <a:solidFill>
                            <a:srgbClr val="333333"/>
                          </a:solidFill>
                          <a:effectLst/>
                          <a:latin typeface="Times New Roman" panose="02020603050405020304" pitchFamily="18" charset="0"/>
                        </a:rPr>
                        <a:t>   30                      13</a:t>
                      </a:r>
                      <a:endParaRPr lang="nl-NL" dirty="0">
                        <a:solidFill>
                          <a:srgbClr val="333333"/>
                        </a:solidFill>
                        <a:effectLst/>
                      </a:endParaRPr>
                    </a:p>
                  </a:txBody>
                  <a:tcPr marL="44450" marR="44450" marT="0" marB="0">
                    <a:lnL>
                      <a:noFill/>
                    </a:lnL>
                    <a:lnR>
                      <a:noFill/>
                    </a:lnR>
                    <a:lnT>
                      <a:noFill/>
                    </a:lnT>
                    <a:lnB>
                      <a:noFill/>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115                   50</a:t>
                      </a:r>
                      <a:endParaRPr lang="nl-NL">
                        <a:solidFill>
                          <a:srgbClr val="333333"/>
                        </a:solidFill>
                        <a:effectLst/>
                      </a:endParaRPr>
                    </a:p>
                  </a:txBody>
                  <a:tcPr marL="44450" marR="44450" marT="0" marB="0">
                    <a:lnL>
                      <a:noFill/>
                    </a:lnL>
                    <a:lnR>
                      <a:noFill/>
                    </a:lnR>
                    <a:lnT>
                      <a:noFill/>
                    </a:lnT>
                    <a:lnB>
                      <a:noFill/>
                    </a:lnB>
                    <a:solidFill>
                      <a:srgbClr val="FFFFFF"/>
                    </a:solidFill>
                  </a:tcPr>
                </a:tc>
                <a:extLst>
                  <a:ext uri="{0D108BD9-81ED-4DB2-BD59-A6C34878D82A}">
                    <a16:rowId xmlns:a16="http://schemas.microsoft.com/office/drawing/2014/main" val="1636538555"/>
                  </a:ext>
                </a:extLst>
              </a:tr>
              <a:tr h="676815">
                <a:tc>
                  <a:txBody>
                    <a:bodyPr/>
                    <a:lstStyle/>
                    <a:p>
                      <a:pPr algn="just">
                        <a:spcAft>
                          <a:spcPts val="0"/>
                        </a:spcAft>
                      </a:pPr>
                      <a:r>
                        <a:rPr lang="nl-NL" b="1">
                          <a:solidFill>
                            <a:srgbClr val="333333"/>
                          </a:solidFill>
                          <a:effectLst/>
                          <a:latin typeface="Times New Roman" panose="02020603050405020304" pitchFamily="18" charset="0"/>
                        </a:rPr>
                        <a:t>Rund</a:t>
                      </a:r>
                      <a:endParaRPr lang="nl-NL">
                        <a:solidFill>
                          <a:srgbClr val="333333"/>
                        </a:solidFill>
                        <a:effectLst/>
                      </a:endParaRPr>
                    </a:p>
                  </a:txBody>
                  <a:tcPr marL="44450" marR="44450" marT="0" marB="0">
                    <a:lnL>
                      <a:noFill/>
                    </a:lnL>
                    <a:lnR>
                      <a:noFill/>
                    </a:lnR>
                    <a:lnT>
                      <a:noFill/>
                    </a:lnT>
                    <a:lnB w="19050" cap="flat" cmpd="sng" algn="ctr">
                      <a:solidFill>
                        <a:srgbClr val="008000"/>
                      </a:solidFill>
                      <a:prstDash val="solid"/>
                      <a:round/>
                      <a:headEnd type="none" w="med" len="med"/>
                      <a:tailEnd type="none" w="med" len="med"/>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230                      70</a:t>
                      </a:r>
                      <a:endParaRPr lang="nl-NL">
                        <a:solidFill>
                          <a:srgbClr val="333333"/>
                        </a:solidFill>
                        <a:effectLst/>
                      </a:endParaRPr>
                    </a:p>
                  </a:txBody>
                  <a:tcPr marL="44450" marR="44450" marT="0" marB="0">
                    <a:lnL>
                      <a:noFill/>
                    </a:lnL>
                    <a:lnR>
                      <a:noFill/>
                    </a:lnR>
                    <a:lnT>
                      <a:noFill/>
                    </a:lnT>
                    <a:lnB w="19050" cap="flat" cmpd="sng" algn="ctr">
                      <a:solidFill>
                        <a:srgbClr val="008000"/>
                      </a:solidFill>
                      <a:prstDash val="solid"/>
                      <a:round/>
                      <a:headEnd type="none" w="med" len="med"/>
                      <a:tailEnd type="none" w="med" len="med"/>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65                    20</a:t>
                      </a:r>
                      <a:endParaRPr lang="nl-NL">
                        <a:solidFill>
                          <a:srgbClr val="333333"/>
                        </a:solidFill>
                        <a:effectLst/>
                      </a:endParaRPr>
                    </a:p>
                  </a:txBody>
                  <a:tcPr marL="44450" marR="44450" marT="0" marB="0">
                    <a:lnL>
                      <a:noFill/>
                    </a:lnL>
                    <a:lnR>
                      <a:noFill/>
                    </a:lnR>
                    <a:lnT>
                      <a:noFill/>
                    </a:lnT>
                    <a:lnB w="19050" cap="flat" cmpd="sng" algn="ctr">
                      <a:solidFill>
                        <a:srgbClr val="008000"/>
                      </a:solidFill>
                      <a:prstDash val="solid"/>
                      <a:round/>
                      <a:headEnd type="none" w="med" len="med"/>
                      <a:tailEnd type="none" w="med" len="med"/>
                    </a:lnB>
                    <a:solidFill>
                      <a:srgbClr val="FFFFFF"/>
                    </a:solidFill>
                  </a:tcPr>
                </a:tc>
                <a:tc>
                  <a:txBody>
                    <a:bodyPr/>
                    <a:lstStyle/>
                    <a:p>
                      <a:pPr algn="just">
                        <a:spcAft>
                          <a:spcPts val="0"/>
                        </a:spcAft>
                      </a:pPr>
                      <a:r>
                        <a:rPr lang="nl-NL">
                          <a:solidFill>
                            <a:srgbClr val="333333"/>
                          </a:solidFill>
                          <a:effectLst/>
                          <a:latin typeface="Times New Roman" panose="02020603050405020304" pitchFamily="18" charset="0"/>
                        </a:rPr>
                        <a:t>   10                        3</a:t>
                      </a:r>
                      <a:endParaRPr lang="nl-NL">
                        <a:solidFill>
                          <a:srgbClr val="333333"/>
                        </a:solidFill>
                        <a:effectLst/>
                      </a:endParaRPr>
                    </a:p>
                  </a:txBody>
                  <a:tcPr marL="44450" marR="44450" marT="0" marB="0">
                    <a:lnL>
                      <a:noFill/>
                    </a:lnL>
                    <a:lnR>
                      <a:noFill/>
                    </a:lnR>
                    <a:lnT>
                      <a:noFill/>
                    </a:lnT>
                    <a:lnB w="19050" cap="flat" cmpd="sng" algn="ctr">
                      <a:solidFill>
                        <a:srgbClr val="008000"/>
                      </a:solidFill>
                      <a:prstDash val="solid"/>
                      <a:round/>
                      <a:headEnd type="none" w="med" len="med"/>
                      <a:tailEnd type="none" w="med" len="med"/>
                    </a:lnB>
                    <a:solidFill>
                      <a:srgbClr val="FFFFFF"/>
                    </a:solidFill>
                  </a:tcPr>
                </a:tc>
                <a:tc>
                  <a:txBody>
                    <a:bodyPr/>
                    <a:lstStyle/>
                    <a:p>
                      <a:pPr algn="just">
                        <a:spcAft>
                          <a:spcPts val="0"/>
                        </a:spcAft>
                      </a:pPr>
                      <a:r>
                        <a:rPr lang="nl-NL" dirty="0">
                          <a:solidFill>
                            <a:srgbClr val="333333"/>
                          </a:solidFill>
                          <a:effectLst/>
                          <a:latin typeface="Times New Roman" panose="02020603050405020304" pitchFamily="18" charset="0"/>
                        </a:rPr>
                        <a:t>   25                     7</a:t>
                      </a:r>
                      <a:endParaRPr lang="nl-NL" dirty="0">
                        <a:solidFill>
                          <a:srgbClr val="333333"/>
                        </a:solidFill>
                        <a:effectLst/>
                      </a:endParaRPr>
                    </a:p>
                  </a:txBody>
                  <a:tcPr marL="44450" marR="44450" marT="0" marB="0">
                    <a:lnL>
                      <a:noFill/>
                    </a:lnL>
                    <a:lnR>
                      <a:noFill/>
                    </a:lnR>
                    <a:lnT>
                      <a:noFill/>
                    </a:lnT>
                    <a:lnB w="19050" cap="flat" cmpd="sng" algn="ctr">
                      <a:solidFill>
                        <a:srgbClr val="008000"/>
                      </a:solidFill>
                      <a:prstDash val="solid"/>
                      <a:round/>
                      <a:headEnd type="none" w="med" len="med"/>
                      <a:tailEnd type="none" w="med" len="med"/>
                    </a:lnB>
                    <a:solidFill>
                      <a:srgbClr val="FFFFFF"/>
                    </a:solidFill>
                  </a:tcPr>
                </a:tc>
                <a:extLst>
                  <a:ext uri="{0D108BD9-81ED-4DB2-BD59-A6C34878D82A}">
                    <a16:rowId xmlns:a16="http://schemas.microsoft.com/office/drawing/2014/main" val="2143473284"/>
                  </a:ext>
                </a:extLst>
              </a:tr>
            </a:tbl>
          </a:graphicData>
        </a:graphic>
      </p:graphicFrame>
      <p:sp>
        <p:nvSpPr>
          <p:cNvPr id="5" name="Rectangle 1"/>
          <p:cNvSpPr>
            <a:spLocks noChangeArrowheads="1"/>
          </p:cNvSpPr>
          <p:nvPr/>
        </p:nvSpPr>
        <p:spPr bwMode="auto">
          <a:xfrm>
            <a:off x="-3930525" y="-263387"/>
            <a:ext cx="16122525"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900" b="1"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Tabel 5.2  Verschillen in maagdarmkanaal tussen enkele diersoorten</a:t>
            </a:r>
            <a:endParaRPr kumimoji="0" lang="nl-NL" altLang="nl-NL"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900" b="1"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 </a:t>
            </a:r>
            <a:endParaRPr kumimoji="0" lang="nl-NL" altLang="nl-NL"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800" b="0" i="0" u="none" strike="noStrike" cap="none" normalizeH="0" baseline="0" smtClean="0">
                <a:ln>
                  <a:noFill/>
                </a:ln>
                <a:solidFill>
                  <a:schemeClr val="tx1"/>
                </a:solidFill>
                <a:effectLst/>
                <a:latin typeface="Arial" panose="020B0604020202020204" pitchFamily="34" charset="0"/>
              </a:rPr>
              <a:t/>
            </a:r>
            <a:br>
              <a:rPr kumimoji="0" lang="nl-NL" altLang="nl-NL" sz="1800" b="0" i="0" u="none" strike="noStrike" cap="none" normalizeH="0" baseline="0" smtClean="0">
                <a:ln>
                  <a:noFill/>
                </a:ln>
                <a:solidFill>
                  <a:schemeClr val="tx1"/>
                </a:solidFill>
                <a:effectLst/>
                <a:latin typeface="Arial" panose="020B0604020202020204" pitchFamily="34" charset="0"/>
              </a:rPr>
            </a:br>
            <a:endParaRPr kumimoji="0" lang="nl-NL" altLang="nl-NL"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291561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Opbouw voedingsstof</a:t>
            </a:r>
            <a:endParaRPr lang="nl-NL" dirty="0"/>
          </a:p>
        </p:txBody>
      </p:sp>
      <p:sp>
        <p:nvSpPr>
          <p:cNvPr id="3" name="Tijdelijke aanduiding voor inhoud 2"/>
          <p:cNvSpPr>
            <a:spLocks noGrp="1"/>
          </p:cNvSpPr>
          <p:nvPr>
            <p:ph idx="1"/>
          </p:nvPr>
        </p:nvSpPr>
        <p:spPr/>
        <p:txBody>
          <a:bodyPr/>
          <a:lstStyle/>
          <a:p>
            <a:r>
              <a:rPr lang="nl-NL" dirty="0" smtClean="0"/>
              <a:t>Hooi is ongeveer 85% droge stof</a:t>
            </a:r>
          </a:p>
          <a:p>
            <a:r>
              <a:rPr lang="nl-NL" dirty="0" smtClean="0"/>
              <a:t>Beperkt opname capaciteit droge stof</a:t>
            </a:r>
          </a:p>
          <a:p>
            <a:r>
              <a:rPr lang="nl-NL" dirty="0" smtClean="0"/>
              <a:t>In brok is het droge stof gehalte hoger</a:t>
            </a:r>
          </a:p>
          <a:p>
            <a:r>
              <a:rPr lang="nl-NL" dirty="0" smtClean="0"/>
              <a:t>Wanneer brok bijgevoerd wordt neemt het paard meer droge stof tot zich</a:t>
            </a:r>
          </a:p>
          <a:p>
            <a:r>
              <a:rPr lang="nl-NL" dirty="0" smtClean="0"/>
              <a:t>Eiwitten zijn bijna geen energie leveranciers maar vooral de bouwstoffen</a:t>
            </a:r>
          </a:p>
          <a:p>
            <a:r>
              <a:rPr lang="nl-NL" dirty="0" smtClean="0"/>
              <a:t>Essentiele aminozuren, lysine, </a:t>
            </a:r>
            <a:r>
              <a:rPr lang="nl-NL" dirty="0" err="1" smtClean="0"/>
              <a:t>methionine</a:t>
            </a:r>
            <a:r>
              <a:rPr lang="nl-NL" dirty="0" smtClean="0"/>
              <a:t>, </a:t>
            </a:r>
            <a:r>
              <a:rPr lang="nl-NL" dirty="0" err="1" smtClean="0"/>
              <a:t>threonine</a:t>
            </a:r>
            <a:r>
              <a:rPr lang="nl-NL" dirty="0" smtClean="0"/>
              <a:t> en tryptofaan (goede eiwit kwaliteit)</a:t>
            </a:r>
            <a:endParaRPr lang="nl-NL" dirty="0"/>
          </a:p>
        </p:txBody>
      </p:sp>
    </p:spTree>
    <p:extLst>
      <p:ext uri="{BB962C8B-B14F-4D97-AF65-F5344CB8AC3E}">
        <p14:creationId xmlns:p14="http://schemas.microsoft.com/office/powerpoint/2010/main" val="3807279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159</TotalTime>
  <Words>407</Words>
  <Application>Microsoft Office PowerPoint</Application>
  <PresentationFormat>Breedbeeld</PresentationFormat>
  <Paragraphs>99</Paragraphs>
  <Slides>13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Times New Roman</vt:lpstr>
      <vt:lpstr>Trebuchet MS</vt:lpstr>
      <vt:lpstr>Wingdings 3</vt:lpstr>
      <vt:lpstr>Facet</vt:lpstr>
      <vt:lpstr>voeding</vt:lpstr>
      <vt:lpstr>Inhoud</vt:lpstr>
      <vt:lpstr>Welke voeding?</vt:lpstr>
      <vt:lpstr>Natuurlijk eetgedrag van het paard</vt:lpstr>
      <vt:lpstr>Eisen</vt:lpstr>
      <vt:lpstr>Ruwvoer en krachtvoer</vt:lpstr>
      <vt:lpstr>Onderhoud en productie</vt:lpstr>
      <vt:lpstr>  De inhoud van een paardenmaag is slechts 15 liter. Vanuit de maag moet de, naar verhouding zeer grote blinde darm en de dikke darm van voedsel worden voorzien. Een paard moet dus de gehele dag door eten en zijn maag is bijna nooit leeg.</vt:lpstr>
      <vt:lpstr>Opbouw voedingsstof</vt:lpstr>
      <vt:lpstr>Vetten en eiwitten</vt:lpstr>
      <vt:lpstr>Koolhydraten</vt:lpstr>
      <vt:lpstr>Mineralen en vitamines</vt:lpstr>
      <vt:lpstr>Opdracht</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voeding</dc:title>
  <dc:creator>Nikki Pots</dc:creator>
  <cp:lastModifiedBy>Nikki Pots</cp:lastModifiedBy>
  <cp:revision>10</cp:revision>
  <dcterms:created xsi:type="dcterms:W3CDTF">2017-01-11T08:26:41Z</dcterms:created>
  <dcterms:modified xsi:type="dcterms:W3CDTF">2018-01-12T11:54:00Z</dcterms:modified>
</cp:coreProperties>
</file>